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113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hyperlink" Target="https://gamma.app" TargetMode="Externa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hyperlink" Target="https://gamma.app" TargetMode="Externa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hyperlink" Target="https://gamma.app"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hyperlink" Target="https://gamma.app" TargetMode="Externa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729383"/>
            <a:ext cx="7477601" cy="1666399"/>
          </a:xfrm>
          <a:prstGeom prst="rect">
            <a:avLst/>
          </a:prstGeom>
          <a:noFill/>
          <a:ln/>
        </p:spPr>
        <p:txBody>
          <a:bodyPr wrap="square" rtlCol="0" anchor="t"/>
          <a:lstStyle/>
          <a:p>
            <a:pPr marL="0" indent="0">
              <a:lnSpc>
                <a:spcPts val="6561"/>
              </a:lnSpc>
              <a:buNone/>
            </a:pPr>
            <a:r>
              <a:rPr lang="en-US" sz="5249" b="1" dirty="0">
                <a:solidFill>
                  <a:srgbClr val="396AF1"/>
                </a:solidFill>
                <a:latin typeface="Barlow" pitchFamily="34" charset="0"/>
                <a:ea typeface="Barlow" pitchFamily="34" charset="-122"/>
                <a:cs typeface="Barlow" pitchFamily="34" charset="-120"/>
              </a:rPr>
              <a:t>Weather Data Analysis Report</a:t>
            </a:r>
            <a:endParaRPr lang="en-US" sz="5249" dirty="0"/>
          </a:p>
        </p:txBody>
      </p:sp>
      <p:sp>
        <p:nvSpPr>
          <p:cNvPr id="6" name="Text 2"/>
          <p:cNvSpPr/>
          <p:nvPr/>
        </p:nvSpPr>
        <p:spPr>
          <a:xfrm>
            <a:off x="833199" y="3729038"/>
            <a:ext cx="7477601" cy="2132409"/>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This report presents a detailed analysis of a comprehensive weather dataset covering temperature, precipitation, and wind speed across different states in the United States. The analysis aims to uncover patterns, correlations, and insights applicable to travel planning, agricultural decision-making, and understanding climate trends.</a:t>
            </a:r>
            <a:endParaRPr lang="en-US" sz="1750" dirty="0"/>
          </a:p>
        </p:txBody>
      </p:sp>
      <p:sp>
        <p:nvSpPr>
          <p:cNvPr id="7" name="Shape 3"/>
          <p:cNvSpPr/>
          <p:nvPr/>
        </p:nvSpPr>
        <p:spPr>
          <a:xfrm>
            <a:off x="833199" y="6128028"/>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840819" y="6135648"/>
            <a:ext cx="340162" cy="340162"/>
          </a:xfrm>
          <a:prstGeom prst="rect">
            <a:avLst/>
          </a:prstGeom>
        </p:spPr>
      </p:pic>
      <p:sp>
        <p:nvSpPr>
          <p:cNvPr id="9" name="Text 4"/>
          <p:cNvSpPr/>
          <p:nvPr/>
        </p:nvSpPr>
        <p:spPr>
          <a:xfrm>
            <a:off x="1299686" y="6111359"/>
            <a:ext cx="3185160" cy="388858"/>
          </a:xfrm>
          <a:prstGeom prst="rect">
            <a:avLst/>
          </a:prstGeom>
          <a:noFill/>
          <a:ln/>
        </p:spPr>
        <p:txBody>
          <a:bodyPr wrap="none" rtlCol="0" anchor="t"/>
          <a:lstStyle/>
          <a:p>
            <a:pPr marL="0" indent="0" algn="l">
              <a:lnSpc>
                <a:spcPts val="3062"/>
              </a:lnSpc>
              <a:buNone/>
            </a:pPr>
            <a:r>
              <a:rPr lang="en-US" sz="2187" b="1" dirty="0">
                <a:solidFill>
                  <a:srgbClr val="272525"/>
                </a:solidFill>
                <a:latin typeface="Montserrat" pitchFamily="34" charset="0"/>
                <a:ea typeface="Montserrat" pitchFamily="34" charset="-122"/>
                <a:cs typeface="Montserrat" pitchFamily="34" charset="-120"/>
              </a:rPr>
              <a:t>by BENJAMIN ODAME</a:t>
            </a:r>
            <a:endParaRPr lang="en-US" sz="2187"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900946"/>
            <a:ext cx="11109960" cy="444341"/>
          </a:xfrm>
          <a:prstGeom prst="rect">
            <a:avLst/>
          </a:prstGeom>
          <a:noFill/>
          <a:ln/>
        </p:spPr>
        <p:txBody>
          <a:bodyPr wrap="none" rtlCol="0" anchor="t"/>
          <a:lstStyle/>
          <a:p>
            <a:pPr marL="0" indent="0">
              <a:lnSpc>
                <a:spcPts val="3499"/>
              </a:lnSpc>
              <a:buNone/>
            </a:pPr>
            <a:r>
              <a:rPr lang="en-US" sz="2187" b="1" dirty="0">
                <a:solidFill>
                  <a:srgbClr val="272525"/>
                </a:solidFill>
                <a:latin typeface="Montserrat" pitchFamily="34" charset="0"/>
                <a:ea typeface="Montserrat" pitchFamily="34" charset="-122"/>
                <a:cs typeface="Montserrat" pitchFamily="34" charset="-120"/>
              </a:rPr>
              <a:t>States Trips Advisor Based on Temperature</a:t>
            </a:r>
            <a:endParaRPr lang="en-US" sz="2187" dirty="0"/>
          </a:p>
        </p:txBody>
      </p:sp>
      <p:sp>
        <p:nvSpPr>
          <p:cNvPr id="5" name="Text 2"/>
          <p:cNvSpPr/>
          <p:nvPr/>
        </p:nvSpPr>
        <p:spPr>
          <a:xfrm>
            <a:off x="1982391" y="1985962"/>
            <a:ext cx="4839653" cy="3909417"/>
          </a:xfrm>
          <a:prstGeom prst="rect">
            <a:avLst/>
          </a:prstGeom>
          <a:noFill/>
          <a:ln/>
        </p:spPr>
        <p:txBody>
          <a:bodyPr wrap="square" rtlCol="0" anchor="t"/>
          <a:lstStyle/>
          <a:p>
            <a:pPr marL="0" indent="0">
              <a:lnSpc>
                <a:spcPts val="2799"/>
              </a:lnSpc>
              <a:buNone/>
            </a:pPr>
            <a:r>
              <a:rPr lang="en-US" sz="1750" b="1" dirty="0">
                <a:solidFill>
                  <a:srgbClr val="272525"/>
                </a:solidFill>
                <a:latin typeface="Montserrat" pitchFamily="34" charset="0"/>
                <a:ea typeface="Montserrat" pitchFamily="34" charset="-122"/>
                <a:cs typeface="Montserrat" pitchFamily="34" charset="-120"/>
              </a:rPr>
              <a:t>January</a:t>
            </a:r>
            <a:r>
              <a:rPr lang="en-US" sz="1750" dirty="0">
                <a:solidFill>
                  <a:srgbClr val="272525"/>
                </a:solidFill>
                <a:latin typeface="Montserrat" pitchFamily="34" charset="0"/>
                <a:ea typeface="Montserrat" pitchFamily="34" charset="-122"/>
                <a:cs typeface="Montserrat" pitchFamily="34" charset="-120"/>
              </a:rPr>
              <a:t>: Hawaii, Puerto Rico, Florida </a:t>
            </a:r>
            <a:r>
              <a:rPr lang="en-US" sz="1750" b="1" dirty="0">
                <a:solidFill>
                  <a:srgbClr val="272525"/>
                </a:solidFill>
                <a:latin typeface="Montserrat" pitchFamily="34" charset="0"/>
                <a:ea typeface="Montserrat" pitchFamily="34" charset="-122"/>
                <a:cs typeface="Montserrat" pitchFamily="34" charset="-120"/>
              </a:rPr>
              <a:t>February</a:t>
            </a:r>
            <a:r>
              <a:rPr lang="en-US" sz="1750" dirty="0">
                <a:solidFill>
                  <a:srgbClr val="272525"/>
                </a:solidFill>
                <a:latin typeface="Montserrat" pitchFamily="34" charset="0"/>
                <a:ea typeface="Montserrat" pitchFamily="34" charset="-122"/>
                <a:cs typeface="Montserrat" pitchFamily="34" charset="-120"/>
              </a:rPr>
              <a:t>: Hawaii, Florida, Puerto Rico </a:t>
            </a:r>
            <a:r>
              <a:rPr lang="en-US" sz="1750" b="1" dirty="0">
                <a:solidFill>
                  <a:srgbClr val="272525"/>
                </a:solidFill>
                <a:latin typeface="Montserrat" pitchFamily="34" charset="0"/>
                <a:ea typeface="Montserrat" pitchFamily="34" charset="-122"/>
                <a:cs typeface="Montserrat" pitchFamily="34" charset="-120"/>
              </a:rPr>
              <a:t>March</a:t>
            </a:r>
            <a:r>
              <a:rPr lang="en-US" sz="1750" dirty="0">
                <a:solidFill>
                  <a:srgbClr val="272525"/>
                </a:solidFill>
                <a:latin typeface="Montserrat" pitchFamily="34" charset="0"/>
                <a:ea typeface="Montserrat" pitchFamily="34" charset="-122"/>
                <a:cs typeface="Montserrat" pitchFamily="34" charset="-120"/>
              </a:rPr>
              <a:t>: Florida, Hawaii, Louisiana </a:t>
            </a:r>
            <a:r>
              <a:rPr lang="en-US" sz="1750" b="1" dirty="0">
                <a:solidFill>
                  <a:srgbClr val="272525"/>
                </a:solidFill>
                <a:latin typeface="Montserrat" pitchFamily="34" charset="0"/>
                <a:ea typeface="Montserrat" pitchFamily="34" charset="-122"/>
                <a:cs typeface="Montserrat" pitchFamily="34" charset="-120"/>
              </a:rPr>
              <a:t>April</a:t>
            </a:r>
            <a:r>
              <a:rPr lang="en-US" sz="1750" dirty="0">
                <a:solidFill>
                  <a:srgbClr val="272525"/>
                </a:solidFill>
                <a:latin typeface="Montserrat" pitchFamily="34" charset="0"/>
                <a:ea typeface="Montserrat" pitchFamily="34" charset="-122"/>
                <a:cs typeface="Montserrat" pitchFamily="34" charset="-120"/>
              </a:rPr>
              <a:t>: Florida, Louisiana, Texas </a:t>
            </a:r>
            <a:r>
              <a:rPr lang="en-US" sz="1750" b="1" dirty="0">
                <a:solidFill>
                  <a:srgbClr val="272525"/>
                </a:solidFill>
                <a:latin typeface="Montserrat" pitchFamily="34" charset="0"/>
                <a:ea typeface="Montserrat" pitchFamily="34" charset="-122"/>
                <a:cs typeface="Montserrat" pitchFamily="34" charset="-120"/>
              </a:rPr>
              <a:t>May</a:t>
            </a:r>
            <a:r>
              <a:rPr lang="en-US" sz="1750" dirty="0">
                <a:solidFill>
                  <a:srgbClr val="272525"/>
                </a:solidFill>
                <a:latin typeface="Montserrat" pitchFamily="34" charset="0"/>
                <a:ea typeface="Montserrat" pitchFamily="34" charset="-122"/>
                <a:cs typeface="Montserrat" pitchFamily="34" charset="-120"/>
              </a:rPr>
              <a:t>: Mississippi, South Carolina, Texas </a:t>
            </a:r>
            <a:r>
              <a:rPr lang="en-US" sz="1750" b="1" dirty="0">
                <a:solidFill>
                  <a:srgbClr val="272525"/>
                </a:solidFill>
                <a:latin typeface="Montserrat" pitchFamily="34" charset="0"/>
                <a:ea typeface="Montserrat" pitchFamily="34" charset="-122"/>
                <a:cs typeface="Montserrat" pitchFamily="34" charset="-120"/>
              </a:rPr>
              <a:t>June</a:t>
            </a:r>
            <a:r>
              <a:rPr lang="en-US" sz="1750" dirty="0">
                <a:solidFill>
                  <a:srgbClr val="272525"/>
                </a:solidFill>
                <a:latin typeface="Montserrat" pitchFamily="34" charset="0"/>
                <a:ea typeface="Montserrat" pitchFamily="34" charset="-122"/>
                <a:cs typeface="Montserrat" pitchFamily="34" charset="-120"/>
              </a:rPr>
              <a:t>: Colorado, Pennsylvania, Wisconsin </a:t>
            </a:r>
            <a:r>
              <a:rPr lang="en-US" sz="1750" b="1" dirty="0">
                <a:solidFill>
                  <a:srgbClr val="272525"/>
                </a:solidFill>
                <a:latin typeface="Montserrat" pitchFamily="34" charset="0"/>
                <a:ea typeface="Montserrat" pitchFamily="34" charset="-122"/>
                <a:cs typeface="Montserrat" pitchFamily="34" charset="-120"/>
              </a:rPr>
              <a:t>July</a:t>
            </a:r>
            <a:r>
              <a:rPr lang="en-US" sz="1750" dirty="0">
                <a:solidFill>
                  <a:srgbClr val="272525"/>
                </a:solidFill>
                <a:latin typeface="Montserrat" pitchFamily="34" charset="0"/>
                <a:ea typeface="Montserrat" pitchFamily="34" charset="-122"/>
                <a:cs typeface="Montserrat" pitchFamily="34" charset="-120"/>
              </a:rPr>
              <a:t>: Maine, North Dakota, Wyoming </a:t>
            </a:r>
            <a:r>
              <a:rPr lang="en-US" sz="1750" b="1" dirty="0">
                <a:solidFill>
                  <a:srgbClr val="272525"/>
                </a:solidFill>
                <a:latin typeface="Montserrat" pitchFamily="34" charset="0"/>
                <a:ea typeface="Montserrat" pitchFamily="34" charset="-122"/>
                <a:cs typeface="Montserrat" pitchFamily="34" charset="-120"/>
              </a:rPr>
              <a:t>August</a:t>
            </a:r>
            <a:r>
              <a:rPr lang="en-US" sz="1750" dirty="0">
                <a:solidFill>
                  <a:srgbClr val="272525"/>
                </a:solidFill>
                <a:latin typeface="Montserrat" pitchFamily="34" charset="0"/>
                <a:ea typeface="Montserrat" pitchFamily="34" charset="-122"/>
                <a:cs typeface="Montserrat" pitchFamily="34" charset="-120"/>
              </a:rPr>
              <a:t>: Oregon, Maine, Colorado </a:t>
            </a:r>
            <a:r>
              <a:rPr lang="en-US" sz="1750" b="1" dirty="0">
                <a:solidFill>
                  <a:srgbClr val="272525"/>
                </a:solidFill>
                <a:latin typeface="Montserrat" pitchFamily="34" charset="0"/>
                <a:ea typeface="Montserrat" pitchFamily="34" charset="-122"/>
                <a:cs typeface="Montserrat" pitchFamily="34" charset="-120"/>
              </a:rPr>
              <a:t>September</a:t>
            </a:r>
            <a:r>
              <a:rPr lang="en-US" sz="1750" dirty="0">
                <a:solidFill>
                  <a:srgbClr val="272525"/>
                </a:solidFill>
                <a:latin typeface="Montserrat" pitchFamily="34" charset="0"/>
                <a:ea typeface="Montserrat" pitchFamily="34" charset="-122"/>
                <a:cs typeface="Montserrat" pitchFamily="34" charset="-120"/>
              </a:rPr>
              <a:t>: Ohio, Rhode Island, Connecticut </a:t>
            </a:r>
            <a:r>
              <a:rPr lang="en-US" sz="1750" b="1" dirty="0">
                <a:solidFill>
                  <a:srgbClr val="272525"/>
                </a:solidFill>
                <a:latin typeface="Montserrat" pitchFamily="34" charset="0"/>
                <a:ea typeface="Montserrat" pitchFamily="34" charset="-122"/>
                <a:cs typeface="Montserrat" pitchFamily="34" charset="-120"/>
              </a:rPr>
              <a:t>October</a:t>
            </a:r>
            <a:r>
              <a:rPr lang="en-US" sz="1750" dirty="0">
                <a:solidFill>
                  <a:srgbClr val="272525"/>
                </a:solidFill>
                <a:latin typeface="Montserrat" pitchFamily="34" charset="0"/>
                <a:ea typeface="Montserrat" pitchFamily="34" charset="-122"/>
                <a:cs typeface="Montserrat" pitchFamily="34" charset="-120"/>
              </a:rPr>
              <a:t>: Mississippi, Alabama, Georgia </a:t>
            </a:r>
            <a:r>
              <a:rPr lang="en-US" sz="1750" b="1" dirty="0">
                <a:solidFill>
                  <a:srgbClr val="272525"/>
                </a:solidFill>
                <a:latin typeface="Montserrat" pitchFamily="34" charset="0"/>
                <a:ea typeface="Montserrat" pitchFamily="34" charset="-122"/>
                <a:cs typeface="Montserrat" pitchFamily="34" charset="-120"/>
              </a:rPr>
              <a:t>November</a:t>
            </a:r>
            <a:r>
              <a:rPr lang="en-US" sz="1750" dirty="0">
                <a:solidFill>
                  <a:srgbClr val="272525"/>
                </a:solidFill>
                <a:latin typeface="Montserrat" pitchFamily="34" charset="0"/>
                <a:ea typeface="Montserrat" pitchFamily="34" charset="-122"/>
                <a:cs typeface="Montserrat" pitchFamily="34" charset="-120"/>
              </a:rPr>
              <a:t>: Florida, Louisiana, Texas </a:t>
            </a:r>
            <a:r>
              <a:rPr lang="en-US" sz="1750" b="1" dirty="0">
                <a:solidFill>
                  <a:srgbClr val="272525"/>
                </a:solidFill>
                <a:latin typeface="Montserrat" pitchFamily="34" charset="0"/>
                <a:ea typeface="Montserrat" pitchFamily="34" charset="-122"/>
                <a:cs typeface="Montserrat" pitchFamily="34" charset="-120"/>
              </a:rPr>
              <a:t>December</a:t>
            </a:r>
            <a:r>
              <a:rPr lang="en-US" sz="1750" dirty="0">
                <a:solidFill>
                  <a:srgbClr val="272525"/>
                </a:solidFill>
                <a:latin typeface="Montserrat" pitchFamily="34" charset="0"/>
                <a:ea typeface="Montserrat" pitchFamily="34" charset="-122"/>
                <a:cs typeface="Montserrat" pitchFamily="34" charset="-120"/>
              </a:rPr>
              <a:t>: Florida, Hawaii</a:t>
            </a:r>
            <a:endParaRPr lang="en-US" sz="1750" dirty="0"/>
          </a:p>
        </p:txBody>
      </p:sp>
      <p:sp>
        <p:nvSpPr>
          <p:cNvPr id="6" name="Shape 3"/>
          <p:cNvSpPr/>
          <p:nvPr/>
        </p:nvSpPr>
        <p:spPr>
          <a:xfrm>
            <a:off x="1760220" y="6036231"/>
            <a:ext cx="5283994" cy="637103"/>
          </a:xfrm>
          <a:prstGeom prst="rect">
            <a:avLst/>
          </a:prstGeom>
          <a:solidFill>
            <a:srgbClr val="4B54FF">
              <a:alpha val="5000"/>
            </a:srgbClr>
          </a:solidFill>
          <a:ln/>
        </p:spPr>
      </p:sp>
      <p:sp>
        <p:nvSpPr>
          <p:cNvPr id="7" name="Text 4"/>
          <p:cNvSpPr/>
          <p:nvPr/>
        </p:nvSpPr>
        <p:spPr>
          <a:xfrm>
            <a:off x="1982391" y="6177082"/>
            <a:ext cx="4839653" cy="355402"/>
          </a:xfrm>
          <a:prstGeom prst="rect">
            <a:avLst/>
          </a:prstGeom>
          <a:noFill/>
          <a:ln/>
        </p:spPr>
        <p:txBody>
          <a:bodyPr wrap="none" rtlCol="0" anchor="t"/>
          <a:lstStyle/>
          <a:p>
            <a:pPr marL="0" indent="0">
              <a:lnSpc>
                <a:spcPts val="2799"/>
              </a:lnSpc>
              <a:buNone/>
            </a:pPr>
            <a:endParaRPr lang="en-US" sz="1750" dirty="0"/>
          </a:p>
        </p:txBody>
      </p:sp>
      <p:pic>
        <p:nvPicPr>
          <p:cNvPr id="8" name="Image 1" descr="preencoded.png"/>
          <p:cNvPicPr>
            <a:picLocks noChangeAspect="1"/>
          </p:cNvPicPr>
          <p:nvPr/>
        </p:nvPicPr>
        <p:blipFill>
          <a:blip r:embed="rId4"/>
          <a:stretch>
            <a:fillRect/>
          </a:stretch>
        </p:blipFill>
        <p:spPr>
          <a:xfrm>
            <a:off x="7593806" y="1845112"/>
            <a:ext cx="5283994" cy="3633549"/>
          </a:xfrm>
          <a:prstGeom prst="rect">
            <a:avLst/>
          </a:prstGeom>
        </p:spPr>
      </p:pic>
      <p:sp>
        <p:nvSpPr>
          <p:cNvPr id="9" name="Text 5"/>
          <p:cNvSpPr/>
          <p:nvPr/>
        </p:nvSpPr>
        <p:spPr>
          <a:xfrm>
            <a:off x="7593806" y="5728573"/>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Months names have been represented by the numbers on the y-axis</a:t>
            </a:r>
            <a:endParaRPr lang="en-US" sz="1750" dirty="0"/>
          </a:p>
        </p:txBody>
      </p:sp>
      <p:sp>
        <p:nvSpPr>
          <p:cNvPr id="10" name="Text 6"/>
          <p:cNvSpPr/>
          <p:nvPr/>
        </p:nvSpPr>
        <p:spPr>
          <a:xfrm>
            <a:off x="1760220" y="7173158"/>
            <a:ext cx="11109960" cy="355402"/>
          </a:xfrm>
          <a:prstGeom prst="rect">
            <a:avLst/>
          </a:prstGeom>
          <a:noFill/>
          <a:ln/>
        </p:spPr>
        <p:txBody>
          <a:bodyPr wrap="none" rtlCol="0" anchor="t"/>
          <a:lstStyle/>
          <a:p>
            <a:pPr marL="0" indent="0">
              <a:lnSpc>
                <a:spcPts val="2799"/>
              </a:lnSpc>
              <a:buNone/>
            </a:pPr>
            <a:endParaRPr lang="en-US" sz="1750" dirty="0"/>
          </a:p>
        </p:txBody>
      </p:sp>
      <p:pic>
        <p:nvPicPr>
          <p:cNvPr id="11"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19753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Conclusions</a:t>
            </a:r>
            <a:endParaRPr lang="en-US" sz="4374" dirty="0"/>
          </a:p>
        </p:txBody>
      </p:sp>
      <p:sp>
        <p:nvSpPr>
          <p:cNvPr id="5" name="Text 2"/>
          <p:cNvSpPr/>
          <p:nvPr/>
        </p:nvSpPr>
        <p:spPr>
          <a:xfrm>
            <a:off x="1982391" y="3477101"/>
            <a:ext cx="10665619"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analysis of the weather dataset reveals significant insights into seasonal patterns, temperature and precipitation extremes, and general weather trends across the United States.</a:t>
            </a:r>
            <a:endParaRPr lang="en-US" sz="1750" dirty="0"/>
          </a:p>
        </p:txBody>
      </p:sp>
      <p:sp>
        <p:nvSpPr>
          <p:cNvPr id="6" name="Shape 3"/>
          <p:cNvSpPr/>
          <p:nvPr/>
        </p:nvSpPr>
        <p:spPr>
          <a:xfrm>
            <a:off x="1760220" y="4328755"/>
            <a:ext cx="11109960" cy="1703308"/>
          </a:xfrm>
          <a:prstGeom prst="rect">
            <a:avLst/>
          </a:prstGeom>
          <a:solidFill>
            <a:srgbClr val="4B54FF">
              <a:alpha val="5000"/>
            </a:srgbClr>
          </a:solidFill>
          <a:ln/>
        </p:spPr>
      </p:sp>
      <p:sp>
        <p:nvSpPr>
          <p:cNvPr id="7" name="Text 4"/>
          <p:cNvSpPr/>
          <p:nvPr/>
        </p:nvSpPr>
        <p:spPr>
          <a:xfrm>
            <a:off x="1982391" y="4469606"/>
            <a:ext cx="10665619" cy="1421606"/>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These findings are valuable for understanding regional climatic conditions, planning travel or events based on favorable weather, and potentially guiding agricultural practices. The dataset also shows potential for further studies, including long-term climate change indicators and predictive weather modeling.</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2194560"/>
            <a:ext cx="592836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Additional Observations</a:t>
            </a:r>
            <a:endParaRPr lang="en-US" sz="4374" dirty="0"/>
          </a:p>
        </p:txBody>
      </p:sp>
      <p:sp>
        <p:nvSpPr>
          <p:cNvPr id="5" name="Shape 2"/>
          <p:cNvSpPr/>
          <p:nvPr/>
        </p:nvSpPr>
        <p:spPr>
          <a:xfrm>
            <a:off x="1760220" y="3333274"/>
            <a:ext cx="3555206" cy="2701766"/>
          </a:xfrm>
          <a:prstGeom prst="roundRect">
            <a:avLst>
              <a:gd name="adj" fmla="val 4935"/>
            </a:avLst>
          </a:prstGeom>
          <a:solidFill>
            <a:srgbClr val="EEEFF5"/>
          </a:solidFill>
          <a:ln/>
        </p:spPr>
      </p:sp>
      <p:sp>
        <p:nvSpPr>
          <p:cNvPr id="6" name="Text 3"/>
          <p:cNvSpPr/>
          <p:nvPr/>
        </p:nvSpPr>
        <p:spPr>
          <a:xfrm>
            <a:off x="1982391" y="3555444"/>
            <a:ext cx="222504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Long-term Trends</a:t>
            </a:r>
            <a:endParaRPr lang="en-US" sz="2187" dirty="0"/>
          </a:p>
        </p:txBody>
      </p:sp>
      <p:sp>
        <p:nvSpPr>
          <p:cNvPr id="7" name="Text 4"/>
          <p:cNvSpPr/>
          <p:nvPr/>
        </p:nvSpPr>
        <p:spPr>
          <a:xfrm>
            <a:off x="1982391" y="4035862"/>
            <a:ext cx="3110865"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weather data offers opportunities for deeper analyses such as long-term trends that could indicate climate change impacts.</a:t>
            </a:r>
            <a:endParaRPr lang="en-US" sz="1750" dirty="0"/>
          </a:p>
        </p:txBody>
      </p:sp>
      <p:sp>
        <p:nvSpPr>
          <p:cNvPr id="8" name="Shape 5"/>
          <p:cNvSpPr/>
          <p:nvPr/>
        </p:nvSpPr>
        <p:spPr>
          <a:xfrm>
            <a:off x="5537597" y="3333274"/>
            <a:ext cx="3555206" cy="2701766"/>
          </a:xfrm>
          <a:prstGeom prst="roundRect">
            <a:avLst>
              <a:gd name="adj" fmla="val 4935"/>
            </a:avLst>
          </a:prstGeom>
          <a:solidFill>
            <a:srgbClr val="EEEFF5"/>
          </a:solidFill>
          <a:ln/>
        </p:spPr>
      </p:sp>
      <p:sp>
        <p:nvSpPr>
          <p:cNvPr id="9" name="Text 6"/>
          <p:cNvSpPr/>
          <p:nvPr/>
        </p:nvSpPr>
        <p:spPr>
          <a:xfrm>
            <a:off x="5759768" y="3555444"/>
            <a:ext cx="272034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Regional Comparisons</a:t>
            </a:r>
            <a:endParaRPr lang="en-US" sz="2187" dirty="0"/>
          </a:p>
        </p:txBody>
      </p:sp>
      <p:sp>
        <p:nvSpPr>
          <p:cNvPr id="10" name="Text 7"/>
          <p:cNvSpPr/>
          <p:nvPr/>
        </p:nvSpPr>
        <p:spPr>
          <a:xfrm>
            <a:off x="5759768" y="4035862"/>
            <a:ext cx="3110865"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Regional comparisons can be made to understand the climatic differences across various parts of the United States.</a:t>
            </a:r>
            <a:endParaRPr lang="en-US" sz="1750" dirty="0"/>
          </a:p>
        </p:txBody>
      </p:sp>
      <p:sp>
        <p:nvSpPr>
          <p:cNvPr id="11" name="Shape 8"/>
          <p:cNvSpPr/>
          <p:nvPr/>
        </p:nvSpPr>
        <p:spPr>
          <a:xfrm>
            <a:off x="9314974" y="3333274"/>
            <a:ext cx="3555206" cy="2701766"/>
          </a:xfrm>
          <a:prstGeom prst="roundRect">
            <a:avLst>
              <a:gd name="adj" fmla="val 4935"/>
            </a:avLst>
          </a:prstGeom>
          <a:solidFill>
            <a:srgbClr val="EEEFF5"/>
          </a:solidFill>
          <a:ln/>
        </p:spPr>
      </p:sp>
      <p:sp>
        <p:nvSpPr>
          <p:cNvPr id="12" name="Text 9"/>
          <p:cNvSpPr/>
          <p:nvPr/>
        </p:nvSpPr>
        <p:spPr>
          <a:xfrm>
            <a:off x="9537144" y="3555444"/>
            <a:ext cx="243078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Predictive Analyses</a:t>
            </a:r>
            <a:endParaRPr lang="en-US" sz="2187" dirty="0"/>
          </a:p>
        </p:txBody>
      </p:sp>
      <p:sp>
        <p:nvSpPr>
          <p:cNvPr id="13" name="Text 10"/>
          <p:cNvSpPr/>
          <p:nvPr/>
        </p:nvSpPr>
        <p:spPr>
          <a:xfrm>
            <a:off x="9537144" y="4035862"/>
            <a:ext cx="3110865" cy="1777008"/>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The data can be used to model future weather conditions, aiding in predictive analyses for various sectors.</a:t>
            </a:r>
            <a:endParaRPr lang="en-US" sz="1750" dirty="0"/>
          </a:p>
        </p:txBody>
      </p:sp>
      <p:pic>
        <p:nvPicPr>
          <p:cNvPr id="14"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Objectives </a:t>
            </a:r>
            <a:endParaRPr lang="en-US" sz="4374" dirty="0"/>
          </a:p>
        </p:txBody>
      </p:sp>
      <p:sp>
        <p:nvSpPr>
          <p:cNvPr id="6" name="Text 2"/>
          <p:cNvSpPr/>
          <p:nvPr/>
        </p:nvSpPr>
        <p:spPr>
          <a:xfrm>
            <a:off x="6319599" y="4095512"/>
            <a:ext cx="7477601" cy="1656702"/>
          </a:xfrm>
          <a:prstGeom prst="rect">
            <a:avLst/>
          </a:prstGeom>
          <a:noFill/>
          <a:ln/>
        </p:spPr>
        <p:txBody>
          <a:bodyPr wrap="square" rtlCol="0" anchor="t"/>
          <a:lstStyle/>
          <a:p>
            <a:pPr marL="285750" indent="-285750">
              <a:lnSpc>
                <a:spcPct val="150000"/>
              </a:lnSpc>
              <a:buFont typeface="Arial" panose="020B0604020202020204" pitchFamily="34" charset="0"/>
              <a:buChar char="•"/>
            </a:pPr>
            <a:r>
              <a:rPr lang="en-US" sz="1600" dirty="0">
                <a:latin typeface="Arial Rounded MT Bold" panose="020F0704030504030204" pitchFamily="34" charset="0"/>
              </a:rPr>
              <a:t>Comprehend temperature and precipitation trends</a:t>
            </a:r>
          </a:p>
          <a:p>
            <a:pPr marL="285750" indent="-285750">
              <a:lnSpc>
                <a:spcPct val="150000"/>
              </a:lnSpc>
              <a:buFont typeface="Arial" panose="020B0604020202020204" pitchFamily="34" charset="0"/>
              <a:buChar char="•"/>
            </a:pPr>
            <a:r>
              <a:rPr lang="en-US" sz="1600" dirty="0">
                <a:latin typeface="Arial Rounded MT Bold" panose="020F0704030504030204" pitchFamily="34" charset="0"/>
              </a:rPr>
              <a:t>Identify geographical variations in climate</a:t>
            </a:r>
          </a:p>
          <a:p>
            <a:pPr marL="285750" indent="-285750">
              <a:lnSpc>
                <a:spcPct val="150000"/>
              </a:lnSpc>
              <a:buFont typeface="Arial" panose="020B0604020202020204" pitchFamily="34" charset="0"/>
              <a:buChar char="•"/>
            </a:pPr>
            <a:r>
              <a:rPr lang="en-US" sz="1600" dirty="0">
                <a:latin typeface="Arial Rounded MT Bold" panose="020F0704030504030204" pitchFamily="34" charset="0"/>
              </a:rPr>
              <a:t>Detect extreme weather events and variability</a:t>
            </a:r>
          </a:p>
          <a:p>
            <a:pPr marL="285750" indent="-285750">
              <a:lnSpc>
                <a:spcPct val="150000"/>
              </a:lnSpc>
              <a:buFont typeface="Arial" panose="020B0604020202020204" pitchFamily="34" charset="0"/>
              <a:buChar char="•"/>
            </a:pPr>
            <a:r>
              <a:rPr lang="en-US" sz="1600" dirty="0">
                <a:latin typeface="Arial Rounded MT Bold" panose="020F0704030504030204" pitchFamily="34" charset="0"/>
              </a:rPr>
              <a:t>Evaluate states for travel suitability based on monthly weather conditions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202174"/>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Dataset Overview</a:t>
            </a:r>
            <a:endParaRPr lang="en-US" sz="4374" dirty="0"/>
          </a:p>
        </p:txBody>
      </p:sp>
      <p:pic>
        <p:nvPicPr>
          <p:cNvPr id="5" name="Image 1" descr="preencoded.png"/>
          <p:cNvPicPr>
            <a:picLocks noChangeAspect="1"/>
          </p:cNvPicPr>
          <p:nvPr/>
        </p:nvPicPr>
        <p:blipFill>
          <a:blip r:embed="rId4"/>
          <a:stretch>
            <a:fillRect/>
          </a:stretch>
        </p:blipFill>
        <p:spPr>
          <a:xfrm>
            <a:off x="1760220" y="2340888"/>
            <a:ext cx="3481149" cy="2151459"/>
          </a:xfrm>
          <a:prstGeom prst="rect">
            <a:avLst/>
          </a:prstGeom>
        </p:spPr>
      </p:pic>
      <p:sp>
        <p:nvSpPr>
          <p:cNvPr id="6" name="Text 2"/>
          <p:cNvSpPr/>
          <p:nvPr/>
        </p:nvSpPr>
        <p:spPr>
          <a:xfrm>
            <a:off x="1760220" y="4770001"/>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Precipitation</a:t>
            </a:r>
            <a:endParaRPr lang="en-US" sz="2187" dirty="0"/>
          </a:p>
        </p:txBody>
      </p:sp>
      <p:sp>
        <p:nvSpPr>
          <p:cNvPr id="7" name="Text 3"/>
          <p:cNvSpPr/>
          <p:nvPr/>
        </p:nvSpPr>
        <p:spPr>
          <a:xfrm>
            <a:off x="1760220" y="5250418"/>
            <a:ext cx="3481149"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Measure of the amount of rainfall, a crucial parameter for various applications like agriculture and travel planning.</a:t>
            </a:r>
            <a:endParaRPr lang="en-US" sz="1750" dirty="0"/>
          </a:p>
        </p:txBody>
      </p:sp>
      <p:pic>
        <p:nvPicPr>
          <p:cNvPr id="8" name="Image 2" descr="preencoded.png"/>
          <p:cNvPicPr>
            <a:picLocks noChangeAspect="1"/>
          </p:cNvPicPr>
          <p:nvPr/>
        </p:nvPicPr>
        <p:blipFill>
          <a:blip r:embed="rId5"/>
          <a:stretch>
            <a:fillRect/>
          </a:stretch>
        </p:blipFill>
        <p:spPr>
          <a:xfrm>
            <a:off x="5574625" y="2340888"/>
            <a:ext cx="3481149" cy="2151459"/>
          </a:xfrm>
          <a:prstGeom prst="rect">
            <a:avLst/>
          </a:prstGeom>
        </p:spPr>
      </p:pic>
      <p:sp>
        <p:nvSpPr>
          <p:cNvPr id="9" name="Text 4"/>
          <p:cNvSpPr/>
          <p:nvPr/>
        </p:nvSpPr>
        <p:spPr>
          <a:xfrm>
            <a:off x="5574625" y="4770001"/>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Temperature</a:t>
            </a:r>
            <a:endParaRPr lang="en-US" sz="2187" dirty="0"/>
          </a:p>
        </p:txBody>
      </p:sp>
      <p:sp>
        <p:nvSpPr>
          <p:cNvPr id="10" name="Text 5"/>
          <p:cNvSpPr/>
          <p:nvPr/>
        </p:nvSpPr>
        <p:spPr>
          <a:xfrm>
            <a:off x="5574625" y="5250418"/>
            <a:ext cx="3481149"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Includes average, maximum, and minimum temperatures, providing vital information for understanding seasonal weather patterns.</a:t>
            </a:r>
            <a:endParaRPr lang="en-US" sz="1750" dirty="0"/>
          </a:p>
        </p:txBody>
      </p:sp>
      <p:pic>
        <p:nvPicPr>
          <p:cNvPr id="11" name="Image 3" descr="preencoded.png"/>
          <p:cNvPicPr>
            <a:picLocks noChangeAspect="1"/>
          </p:cNvPicPr>
          <p:nvPr/>
        </p:nvPicPr>
        <p:blipFill>
          <a:blip r:embed="rId6"/>
          <a:stretch>
            <a:fillRect/>
          </a:stretch>
        </p:blipFill>
        <p:spPr>
          <a:xfrm>
            <a:off x="9389031" y="2340888"/>
            <a:ext cx="3481149" cy="2151459"/>
          </a:xfrm>
          <a:prstGeom prst="rect">
            <a:avLst/>
          </a:prstGeom>
        </p:spPr>
      </p:pic>
      <p:sp>
        <p:nvSpPr>
          <p:cNvPr id="12" name="Text 6"/>
          <p:cNvSpPr/>
          <p:nvPr/>
        </p:nvSpPr>
        <p:spPr>
          <a:xfrm>
            <a:off x="9389031" y="4770001"/>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Wind Speed</a:t>
            </a:r>
            <a:endParaRPr lang="en-US" sz="2187" dirty="0"/>
          </a:p>
        </p:txBody>
      </p:sp>
      <p:sp>
        <p:nvSpPr>
          <p:cNvPr id="13" name="Text 7"/>
          <p:cNvSpPr/>
          <p:nvPr/>
        </p:nvSpPr>
        <p:spPr>
          <a:xfrm>
            <a:off x="9389031" y="5250418"/>
            <a:ext cx="3481149" cy="1777008"/>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Details about wind direction and speed, vital for applications such as climate trend analysis and wind energy projects.</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57960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Dataset Overview</a:t>
            </a:r>
            <a:endParaRPr lang="en-US" sz="4374" dirty="0"/>
          </a:p>
        </p:txBody>
      </p:sp>
      <p:sp>
        <p:nvSpPr>
          <p:cNvPr id="5" name="Text 2"/>
          <p:cNvSpPr/>
          <p:nvPr/>
        </p:nvSpPr>
        <p:spPr>
          <a:xfrm>
            <a:off x="1760220" y="2807137"/>
            <a:ext cx="528399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Date.Full: The date of observation.</a:t>
            </a:r>
            <a:endParaRPr lang="en-US" sz="1750" dirty="0"/>
          </a:p>
        </p:txBody>
      </p:sp>
      <p:sp>
        <p:nvSpPr>
          <p:cNvPr id="6" name="Text 3"/>
          <p:cNvSpPr/>
          <p:nvPr/>
        </p:nvSpPr>
        <p:spPr>
          <a:xfrm>
            <a:off x="1760220" y="3362444"/>
            <a:ext cx="528399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Date.Month: Month of observation.</a:t>
            </a:r>
            <a:endParaRPr lang="en-US" sz="1750" dirty="0"/>
          </a:p>
        </p:txBody>
      </p:sp>
      <p:sp>
        <p:nvSpPr>
          <p:cNvPr id="7" name="Text 4"/>
          <p:cNvSpPr/>
          <p:nvPr/>
        </p:nvSpPr>
        <p:spPr>
          <a:xfrm>
            <a:off x="1760220" y="3917752"/>
            <a:ext cx="528399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Date.Year: Year of observation.</a:t>
            </a:r>
            <a:endParaRPr lang="en-US" sz="1750" dirty="0"/>
          </a:p>
        </p:txBody>
      </p:sp>
      <p:sp>
        <p:nvSpPr>
          <p:cNvPr id="8" name="Text 5"/>
          <p:cNvSpPr/>
          <p:nvPr/>
        </p:nvSpPr>
        <p:spPr>
          <a:xfrm>
            <a:off x="1760220" y="4473059"/>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Station.City: City where the observation was made.</a:t>
            </a:r>
            <a:endParaRPr lang="en-US" sz="1750" dirty="0"/>
          </a:p>
        </p:txBody>
      </p:sp>
      <p:sp>
        <p:nvSpPr>
          <p:cNvPr id="9" name="Text 6"/>
          <p:cNvSpPr/>
          <p:nvPr/>
        </p:nvSpPr>
        <p:spPr>
          <a:xfrm>
            <a:off x="1760220" y="5383768"/>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Station.State: State where the observation was made.</a:t>
            </a:r>
            <a:endParaRPr lang="en-US" sz="1750" dirty="0"/>
          </a:p>
        </p:txBody>
      </p:sp>
      <p:sp>
        <p:nvSpPr>
          <p:cNvPr id="10" name="Text 7"/>
          <p:cNvSpPr/>
          <p:nvPr/>
        </p:nvSpPr>
        <p:spPr>
          <a:xfrm>
            <a:off x="7593806" y="2807137"/>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Data.Temperature.Avg Temp: Average temperature recorded.</a:t>
            </a:r>
            <a:endParaRPr lang="en-US" sz="1750" dirty="0"/>
          </a:p>
        </p:txBody>
      </p:sp>
      <p:sp>
        <p:nvSpPr>
          <p:cNvPr id="11" name="Text 8"/>
          <p:cNvSpPr/>
          <p:nvPr/>
        </p:nvSpPr>
        <p:spPr>
          <a:xfrm>
            <a:off x="7593806" y="3717846"/>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Data.Temperature.Max Temp: Maximum temperature recorded.</a:t>
            </a:r>
            <a:endParaRPr lang="en-US" sz="1750" dirty="0"/>
          </a:p>
        </p:txBody>
      </p:sp>
      <p:sp>
        <p:nvSpPr>
          <p:cNvPr id="12" name="Text 9"/>
          <p:cNvSpPr/>
          <p:nvPr/>
        </p:nvSpPr>
        <p:spPr>
          <a:xfrm>
            <a:off x="7593806" y="4628555"/>
            <a:ext cx="5283994"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Data.Temperature.Min Temp: Minimum temperature recorded.</a:t>
            </a:r>
            <a:endParaRPr lang="en-US" sz="1750" dirty="0"/>
          </a:p>
        </p:txBody>
      </p:sp>
      <p:sp>
        <p:nvSpPr>
          <p:cNvPr id="13" name="Text 10"/>
          <p:cNvSpPr/>
          <p:nvPr/>
        </p:nvSpPr>
        <p:spPr>
          <a:xfrm>
            <a:off x="7593806" y="5539264"/>
            <a:ext cx="528399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Data.Precipitation: Precipitation amount.</a:t>
            </a:r>
            <a:endParaRPr lang="en-US" sz="1750" dirty="0"/>
          </a:p>
        </p:txBody>
      </p:sp>
      <p:sp>
        <p:nvSpPr>
          <p:cNvPr id="14" name="Text 11"/>
          <p:cNvSpPr/>
          <p:nvPr/>
        </p:nvSpPr>
        <p:spPr>
          <a:xfrm>
            <a:off x="7593806" y="6094571"/>
            <a:ext cx="5283994"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Data.Wind.Speed: Wind speed.</a:t>
            </a:r>
            <a:endParaRPr lang="en-US" sz="17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651867"/>
            <a:ext cx="668274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Seasonal Weather Patterns</a:t>
            </a:r>
            <a:endParaRPr lang="en-US" sz="4374" dirty="0"/>
          </a:p>
        </p:txBody>
      </p:sp>
      <p:sp>
        <p:nvSpPr>
          <p:cNvPr id="5" name="Shape 2"/>
          <p:cNvSpPr/>
          <p:nvPr/>
        </p:nvSpPr>
        <p:spPr>
          <a:xfrm>
            <a:off x="2043589" y="1790581"/>
            <a:ext cx="99893" cy="5787152"/>
          </a:xfrm>
          <a:prstGeom prst="roundRect">
            <a:avLst>
              <a:gd name="adj" fmla="val 133462"/>
            </a:avLst>
          </a:prstGeom>
          <a:solidFill>
            <a:srgbClr val="EEEFF5"/>
          </a:solidFill>
          <a:ln/>
        </p:spPr>
      </p:sp>
      <p:sp>
        <p:nvSpPr>
          <p:cNvPr id="6" name="Shape 3"/>
          <p:cNvSpPr/>
          <p:nvPr/>
        </p:nvSpPr>
        <p:spPr>
          <a:xfrm>
            <a:off x="2343448" y="2164140"/>
            <a:ext cx="777597" cy="99893"/>
          </a:xfrm>
          <a:prstGeom prst="roundRect">
            <a:avLst>
              <a:gd name="adj" fmla="val 133462"/>
            </a:avLst>
          </a:prstGeom>
          <a:solidFill>
            <a:srgbClr val="EEEFF5"/>
          </a:solidFill>
          <a:ln/>
        </p:spPr>
      </p:sp>
      <p:sp>
        <p:nvSpPr>
          <p:cNvPr id="7" name="Shape 4"/>
          <p:cNvSpPr/>
          <p:nvPr/>
        </p:nvSpPr>
        <p:spPr>
          <a:xfrm>
            <a:off x="1843504" y="1964174"/>
            <a:ext cx="499943" cy="499943"/>
          </a:xfrm>
          <a:prstGeom prst="roundRect">
            <a:avLst>
              <a:gd name="adj" fmla="val 26667"/>
            </a:avLst>
          </a:prstGeom>
          <a:solidFill>
            <a:srgbClr val="EEEFF5"/>
          </a:solidFill>
          <a:ln/>
        </p:spPr>
      </p:sp>
      <p:sp>
        <p:nvSpPr>
          <p:cNvPr id="8" name="Text 5"/>
          <p:cNvSpPr/>
          <p:nvPr/>
        </p:nvSpPr>
        <p:spPr>
          <a:xfrm>
            <a:off x="2036266" y="2005846"/>
            <a:ext cx="11430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1</a:t>
            </a:r>
            <a:endParaRPr lang="en-US" sz="2624" dirty="0"/>
          </a:p>
        </p:txBody>
      </p:sp>
      <p:sp>
        <p:nvSpPr>
          <p:cNvPr id="9" name="Text 6"/>
          <p:cNvSpPr/>
          <p:nvPr/>
        </p:nvSpPr>
        <p:spPr>
          <a:xfrm>
            <a:off x="3315533" y="2012752"/>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Winter</a:t>
            </a:r>
            <a:endParaRPr lang="en-US" sz="2187" dirty="0"/>
          </a:p>
        </p:txBody>
      </p:sp>
      <p:sp>
        <p:nvSpPr>
          <p:cNvPr id="10" name="Text 7"/>
          <p:cNvSpPr/>
          <p:nvPr/>
        </p:nvSpPr>
        <p:spPr>
          <a:xfrm>
            <a:off x="3315533" y="2493169"/>
            <a:ext cx="9554647"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Average Temperature 37.33°F, Average Precipitation 0.54 inches</a:t>
            </a:r>
            <a:endParaRPr lang="en-US" sz="1750" dirty="0"/>
          </a:p>
        </p:txBody>
      </p:sp>
      <p:sp>
        <p:nvSpPr>
          <p:cNvPr id="11" name="Shape 8"/>
          <p:cNvSpPr/>
          <p:nvPr/>
        </p:nvSpPr>
        <p:spPr>
          <a:xfrm>
            <a:off x="2343448" y="3666470"/>
            <a:ext cx="777597" cy="99893"/>
          </a:xfrm>
          <a:prstGeom prst="roundRect">
            <a:avLst>
              <a:gd name="adj" fmla="val 133462"/>
            </a:avLst>
          </a:prstGeom>
          <a:solidFill>
            <a:srgbClr val="EEEFF5"/>
          </a:solidFill>
          <a:ln/>
        </p:spPr>
      </p:sp>
      <p:sp>
        <p:nvSpPr>
          <p:cNvPr id="12" name="Shape 9"/>
          <p:cNvSpPr/>
          <p:nvPr/>
        </p:nvSpPr>
        <p:spPr>
          <a:xfrm>
            <a:off x="1843504" y="3466505"/>
            <a:ext cx="499943" cy="499943"/>
          </a:xfrm>
          <a:prstGeom prst="roundRect">
            <a:avLst>
              <a:gd name="adj" fmla="val 26667"/>
            </a:avLst>
          </a:prstGeom>
          <a:solidFill>
            <a:srgbClr val="EEEFF5"/>
          </a:solidFill>
          <a:ln/>
        </p:spPr>
      </p:sp>
      <p:sp>
        <p:nvSpPr>
          <p:cNvPr id="13" name="Text 10"/>
          <p:cNvSpPr/>
          <p:nvPr/>
        </p:nvSpPr>
        <p:spPr>
          <a:xfrm>
            <a:off x="2001976" y="3508177"/>
            <a:ext cx="18288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2</a:t>
            </a:r>
            <a:endParaRPr lang="en-US" sz="2624" dirty="0"/>
          </a:p>
        </p:txBody>
      </p:sp>
      <p:sp>
        <p:nvSpPr>
          <p:cNvPr id="14" name="Text 11"/>
          <p:cNvSpPr/>
          <p:nvPr/>
        </p:nvSpPr>
        <p:spPr>
          <a:xfrm>
            <a:off x="3315533" y="3515082"/>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Spring</a:t>
            </a:r>
            <a:endParaRPr lang="en-US" sz="2187" dirty="0"/>
          </a:p>
        </p:txBody>
      </p:sp>
      <p:sp>
        <p:nvSpPr>
          <p:cNvPr id="15" name="Text 12"/>
          <p:cNvSpPr/>
          <p:nvPr/>
        </p:nvSpPr>
        <p:spPr>
          <a:xfrm>
            <a:off x="3315533" y="3995499"/>
            <a:ext cx="9554647"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Average Temperature 55.08°F, Average Precipitation 0.58 inches</a:t>
            </a:r>
            <a:endParaRPr lang="en-US" sz="1750" dirty="0"/>
          </a:p>
        </p:txBody>
      </p:sp>
      <p:sp>
        <p:nvSpPr>
          <p:cNvPr id="16" name="Shape 13"/>
          <p:cNvSpPr/>
          <p:nvPr/>
        </p:nvSpPr>
        <p:spPr>
          <a:xfrm>
            <a:off x="2343448" y="5168801"/>
            <a:ext cx="777597" cy="99893"/>
          </a:xfrm>
          <a:prstGeom prst="roundRect">
            <a:avLst>
              <a:gd name="adj" fmla="val 133462"/>
            </a:avLst>
          </a:prstGeom>
          <a:solidFill>
            <a:srgbClr val="EEEFF5"/>
          </a:solidFill>
          <a:ln/>
        </p:spPr>
      </p:sp>
      <p:sp>
        <p:nvSpPr>
          <p:cNvPr id="17" name="Shape 14"/>
          <p:cNvSpPr/>
          <p:nvPr/>
        </p:nvSpPr>
        <p:spPr>
          <a:xfrm>
            <a:off x="1843504" y="4968835"/>
            <a:ext cx="499943" cy="499943"/>
          </a:xfrm>
          <a:prstGeom prst="roundRect">
            <a:avLst>
              <a:gd name="adj" fmla="val 26667"/>
            </a:avLst>
          </a:prstGeom>
          <a:solidFill>
            <a:srgbClr val="EEEFF5"/>
          </a:solidFill>
          <a:ln/>
        </p:spPr>
      </p:sp>
      <p:sp>
        <p:nvSpPr>
          <p:cNvPr id="18" name="Text 15"/>
          <p:cNvSpPr/>
          <p:nvPr/>
        </p:nvSpPr>
        <p:spPr>
          <a:xfrm>
            <a:off x="2001976" y="5010507"/>
            <a:ext cx="18288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3</a:t>
            </a:r>
            <a:endParaRPr lang="en-US" sz="2624" dirty="0"/>
          </a:p>
        </p:txBody>
      </p:sp>
      <p:sp>
        <p:nvSpPr>
          <p:cNvPr id="19" name="Text 16"/>
          <p:cNvSpPr/>
          <p:nvPr/>
        </p:nvSpPr>
        <p:spPr>
          <a:xfrm>
            <a:off x="3315533" y="5017413"/>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Summer</a:t>
            </a:r>
            <a:endParaRPr lang="en-US" sz="2187" dirty="0"/>
          </a:p>
        </p:txBody>
      </p:sp>
      <p:sp>
        <p:nvSpPr>
          <p:cNvPr id="20" name="Text 17"/>
          <p:cNvSpPr/>
          <p:nvPr/>
        </p:nvSpPr>
        <p:spPr>
          <a:xfrm>
            <a:off x="3315533" y="5497830"/>
            <a:ext cx="9554647"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Average Temperature 73.80°F, Average Precipitation 0.70 inches</a:t>
            </a:r>
            <a:endParaRPr lang="en-US" sz="1750" dirty="0"/>
          </a:p>
        </p:txBody>
      </p:sp>
      <p:sp>
        <p:nvSpPr>
          <p:cNvPr id="21" name="Shape 18"/>
          <p:cNvSpPr/>
          <p:nvPr/>
        </p:nvSpPr>
        <p:spPr>
          <a:xfrm>
            <a:off x="2343448" y="6671131"/>
            <a:ext cx="777597" cy="99893"/>
          </a:xfrm>
          <a:prstGeom prst="roundRect">
            <a:avLst>
              <a:gd name="adj" fmla="val 133462"/>
            </a:avLst>
          </a:prstGeom>
          <a:solidFill>
            <a:srgbClr val="EEEFF5"/>
          </a:solidFill>
          <a:ln/>
        </p:spPr>
      </p:sp>
      <p:sp>
        <p:nvSpPr>
          <p:cNvPr id="22" name="Shape 19"/>
          <p:cNvSpPr/>
          <p:nvPr/>
        </p:nvSpPr>
        <p:spPr>
          <a:xfrm>
            <a:off x="1843504" y="6471166"/>
            <a:ext cx="499943" cy="499943"/>
          </a:xfrm>
          <a:prstGeom prst="roundRect">
            <a:avLst>
              <a:gd name="adj" fmla="val 26667"/>
            </a:avLst>
          </a:prstGeom>
          <a:solidFill>
            <a:srgbClr val="EEEFF5"/>
          </a:solidFill>
          <a:ln/>
        </p:spPr>
      </p:sp>
      <p:sp>
        <p:nvSpPr>
          <p:cNvPr id="23" name="Text 20"/>
          <p:cNvSpPr/>
          <p:nvPr/>
        </p:nvSpPr>
        <p:spPr>
          <a:xfrm>
            <a:off x="1994356" y="6512838"/>
            <a:ext cx="19812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4</a:t>
            </a:r>
            <a:endParaRPr lang="en-US" sz="2624" dirty="0"/>
          </a:p>
        </p:txBody>
      </p:sp>
      <p:sp>
        <p:nvSpPr>
          <p:cNvPr id="24" name="Text 21"/>
          <p:cNvSpPr/>
          <p:nvPr/>
        </p:nvSpPr>
        <p:spPr>
          <a:xfrm>
            <a:off x="3315533" y="6519743"/>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Fall</a:t>
            </a:r>
            <a:endParaRPr lang="en-US" sz="2187" dirty="0"/>
          </a:p>
        </p:txBody>
      </p:sp>
      <p:sp>
        <p:nvSpPr>
          <p:cNvPr id="25" name="Text 22"/>
          <p:cNvSpPr/>
          <p:nvPr/>
        </p:nvSpPr>
        <p:spPr>
          <a:xfrm>
            <a:off x="3315533" y="7000161"/>
            <a:ext cx="9554647" cy="355402"/>
          </a:xfrm>
          <a:prstGeom prst="rect">
            <a:avLst/>
          </a:prstGeom>
          <a:noFill/>
          <a:ln/>
        </p:spPr>
        <p:txBody>
          <a:bodyPr wrap="non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Average Temperature 59.59°F, Average Precipitation 0.50 inches</a:t>
            </a:r>
            <a:endParaRPr lang="en-US" sz="1750" dirty="0"/>
          </a:p>
        </p:txBody>
      </p:sp>
      <p:pic>
        <p:nvPicPr>
          <p:cNvPr id="26"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EEEFF5"/>
          </a:solidFill>
          <a:ln/>
        </p:spPr>
      </p:sp>
      <p:sp>
        <p:nvSpPr>
          <p:cNvPr id="4" name="Text 1"/>
          <p:cNvSpPr/>
          <p:nvPr/>
        </p:nvSpPr>
        <p:spPr>
          <a:xfrm>
            <a:off x="2721531" y="505301"/>
            <a:ext cx="4076700" cy="574119"/>
          </a:xfrm>
          <a:prstGeom prst="rect">
            <a:avLst/>
          </a:prstGeom>
          <a:noFill/>
          <a:ln/>
        </p:spPr>
        <p:txBody>
          <a:bodyPr wrap="none" rtlCol="0" anchor="t"/>
          <a:lstStyle/>
          <a:p>
            <a:pPr marL="0" indent="0">
              <a:lnSpc>
                <a:spcPts val="4521"/>
              </a:lnSpc>
              <a:buNone/>
            </a:pPr>
            <a:r>
              <a:rPr lang="en-US" sz="3617" b="1" dirty="0">
                <a:solidFill>
                  <a:srgbClr val="396AF1"/>
                </a:solidFill>
                <a:latin typeface="Barlow" pitchFamily="34" charset="0"/>
                <a:ea typeface="Barlow" pitchFamily="34" charset="-122"/>
                <a:cs typeface="Barlow" pitchFamily="34" charset="-120"/>
              </a:rPr>
              <a:t>Correlation Analysis</a:t>
            </a:r>
            <a:endParaRPr lang="en-US" sz="3617" dirty="0"/>
          </a:p>
        </p:txBody>
      </p:sp>
      <p:sp>
        <p:nvSpPr>
          <p:cNvPr id="5" name="Text 2"/>
          <p:cNvSpPr/>
          <p:nvPr/>
        </p:nvSpPr>
        <p:spPr>
          <a:xfrm>
            <a:off x="2721531" y="1446848"/>
            <a:ext cx="9187339" cy="293846"/>
          </a:xfrm>
          <a:prstGeom prst="rect">
            <a:avLst/>
          </a:prstGeom>
          <a:noFill/>
          <a:ln/>
        </p:spPr>
        <p:txBody>
          <a:bodyPr wrap="none" rtlCol="0" anchor="t"/>
          <a:lstStyle/>
          <a:p>
            <a:pPr marL="0" indent="0">
              <a:lnSpc>
                <a:spcPts val="2315"/>
              </a:lnSpc>
              <a:buNone/>
            </a:pPr>
            <a:endParaRPr lang="en-US" sz="1447" dirty="0"/>
          </a:p>
        </p:txBody>
      </p:sp>
      <p:sp>
        <p:nvSpPr>
          <p:cNvPr id="6" name="Text 3"/>
          <p:cNvSpPr/>
          <p:nvPr/>
        </p:nvSpPr>
        <p:spPr>
          <a:xfrm>
            <a:off x="2721531" y="2016204"/>
            <a:ext cx="2004060" cy="287060"/>
          </a:xfrm>
          <a:prstGeom prst="rect">
            <a:avLst/>
          </a:prstGeom>
          <a:noFill/>
          <a:ln/>
        </p:spPr>
        <p:txBody>
          <a:bodyPr wrap="none" rtlCol="0" anchor="t"/>
          <a:lstStyle/>
          <a:p>
            <a:pPr marL="0" indent="0">
              <a:lnSpc>
                <a:spcPts val="2261"/>
              </a:lnSpc>
              <a:buNone/>
            </a:pPr>
            <a:r>
              <a:rPr lang="en-US" sz="1809" b="1" dirty="0">
                <a:solidFill>
                  <a:srgbClr val="396AF1"/>
                </a:solidFill>
                <a:latin typeface="Barlow" pitchFamily="34" charset="0"/>
                <a:ea typeface="Barlow" pitchFamily="34" charset="-122"/>
                <a:cs typeface="Barlow" pitchFamily="34" charset="-120"/>
              </a:rPr>
              <a:t>Positive Correlation</a:t>
            </a:r>
            <a:endParaRPr lang="en-US" sz="1809" dirty="0"/>
          </a:p>
        </p:txBody>
      </p:sp>
      <p:sp>
        <p:nvSpPr>
          <p:cNvPr id="7" name="Text 4"/>
          <p:cNvSpPr/>
          <p:nvPr/>
        </p:nvSpPr>
        <p:spPr>
          <a:xfrm>
            <a:off x="2721531" y="2578775"/>
            <a:ext cx="9187339" cy="587693"/>
          </a:xfrm>
          <a:prstGeom prst="rect">
            <a:avLst/>
          </a:prstGeom>
          <a:noFill/>
          <a:ln/>
        </p:spPr>
        <p:txBody>
          <a:bodyPr wrap="square" rtlCol="0" anchor="t"/>
          <a:lstStyle/>
          <a:p>
            <a:pPr marL="0" indent="0">
              <a:lnSpc>
                <a:spcPts val="2315"/>
              </a:lnSpc>
              <a:buNone/>
            </a:pPr>
            <a:r>
              <a:rPr lang="en-US" sz="1447" dirty="0">
                <a:solidFill>
                  <a:srgbClr val="272525"/>
                </a:solidFill>
                <a:latin typeface="Montserrat" pitchFamily="34" charset="0"/>
                <a:ea typeface="Montserrat" pitchFamily="34" charset="-122"/>
                <a:cs typeface="Montserrat" pitchFamily="34" charset="-120"/>
              </a:rPr>
              <a:t>A weak positive correlation between temperature and precipitation, indicating potential relationships between these variables.</a:t>
            </a:r>
            <a:endParaRPr lang="en-US" sz="1447" dirty="0"/>
          </a:p>
        </p:txBody>
      </p:sp>
      <p:pic>
        <p:nvPicPr>
          <p:cNvPr id="8" name="Image 1" descr="preencoded.png"/>
          <p:cNvPicPr>
            <a:picLocks noChangeAspect="1"/>
          </p:cNvPicPr>
          <p:nvPr/>
        </p:nvPicPr>
        <p:blipFill>
          <a:blip r:embed="rId4"/>
          <a:stretch>
            <a:fillRect/>
          </a:stretch>
        </p:blipFill>
        <p:spPr>
          <a:xfrm>
            <a:off x="3317359" y="3237041"/>
            <a:ext cx="5610662" cy="2961743"/>
          </a:xfrm>
          <a:prstGeom prst="rect">
            <a:avLst/>
          </a:prstGeom>
        </p:spPr>
      </p:pic>
      <p:sp>
        <p:nvSpPr>
          <p:cNvPr id="9" name="Text 5"/>
          <p:cNvSpPr/>
          <p:nvPr/>
        </p:nvSpPr>
        <p:spPr>
          <a:xfrm>
            <a:off x="2721531" y="6208038"/>
            <a:ext cx="2095500" cy="287060"/>
          </a:xfrm>
          <a:prstGeom prst="rect">
            <a:avLst/>
          </a:prstGeom>
          <a:noFill/>
          <a:ln/>
        </p:spPr>
        <p:txBody>
          <a:bodyPr wrap="none" rtlCol="0" anchor="t"/>
          <a:lstStyle/>
          <a:p>
            <a:pPr marL="0" indent="0">
              <a:lnSpc>
                <a:spcPts val="2261"/>
              </a:lnSpc>
              <a:buNone/>
            </a:pPr>
            <a:r>
              <a:rPr lang="en-US" sz="1809" b="1" dirty="0">
                <a:solidFill>
                  <a:srgbClr val="396AF1"/>
                </a:solidFill>
                <a:latin typeface="Barlow" pitchFamily="34" charset="0"/>
                <a:ea typeface="Barlow" pitchFamily="34" charset="-122"/>
                <a:cs typeface="Barlow" pitchFamily="34" charset="-120"/>
              </a:rPr>
              <a:t>Negative Correlation</a:t>
            </a:r>
            <a:endParaRPr lang="en-US" sz="1809" dirty="0"/>
          </a:p>
        </p:txBody>
      </p:sp>
      <p:sp>
        <p:nvSpPr>
          <p:cNvPr id="10" name="Text 6"/>
          <p:cNvSpPr/>
          <p:nvPr/>
        </p:nvSpPr>
        <p:spPr>
          <a:xfrm>
            <a:off x="2721531" y="6678811"/>
            <a:ext cx="4369594" cy="881539"/>
          </a:xfrm>
          <a:prstGeom prst="rect">
            <a:avLst/>
          </a:prstGeom>
          <a:noFill/>
          <a:ln/>
        </p:spPr>
        <p:txBody>
          <a:bodyPr wrap="square" rtlCol="0" anchor="t"/>
          <a:lstStyle/>
          <a:p>
            <a:pPr marL="0" indent="0">
              <a:lnSpc>
                <a:spcPts val="2315"/>
              </a:lnSpc>
              <a:buNone/>
            </a:pPr>
            <a:r>
              <a:rPr lang="en-US" sz="1447" dirty="0">
                <a:solidFill>
                  <a:srgbClr val="272525"/>
                </a:solidFill>
                <a:latin typeface="Montserrat" pitchFamily="34" charset="0"/>
                <a:ea typeface="Montserrat" pitchFamily="34" charset="-122"/>
                <a:cs typeface="Montserrat" pitchFamily="34" charset="-120"/>
              </a:rPr>
              <a:t>A weak negative correlation between temperature and wind speed, highlighting the impact of wind on temperature conditions.</a:t>
            </a:r>
            <a:endParaRPr lang="en-US" sz="1447" dirty="0"/>
          </a:p>
        </p:txBody>
      </p:sp>
      <p:sp>
        <p:nvSpPr>
          <p:cNvPr id="11" name="Text 7"/>
          <p:cNvSpPr/>
          <p:nvPr/>
        </p:nvSpPr>
        <p:spPr>
          <a:xfrm>
            <a:off x="7546896" y="6208038"/>
            <a:ext cx="2628900" cy="287060"/>
          </a:xfrm>
          <a:prstGeom prst="rect">
            <a:avLst/>
          </a:prstGeom>
          <a:noFill/>
          <a:ln/>
        </p:spPr>
        <p:txBody>
          <a:bodyPr wrap="none" rtlCol="0" anchor="t"/>
          <a:lstStyle/>
          <a:p>
            <a:pPr marL="0" indent="0">
              <a:lnSpc>
                <a:spcPts val="2261"/>
              </a:lnSpc>
              <a:buNone/>
            </a:pPr>
            <a:r>
              <a:rPr lang="en-US" sz="1809" b="1" dirty="0">
                <a:solidFill>
                  <a:srgbClr val="396AF1"/>
                </a:solidFill>
                <a:latin typeface="Barlow" pitchFamily="34" charset="0"/>
                <a:ea typeface="Barlow" pitchFamily="34" charset="-122"/>
                <a:cs typeface="Barlow" pitchFamily="34" charset="-120"/>
              </a:rPr>
              <a:t>No Significant Correlation</a:t>
            </a:r>
            <a:endParaRPr lang="en-US" sz="1809" dirty="0"/>
          </a:p>
        </p:txBody>
      </p:sp>
      <p:sp>
        <p:nvSpPr>
          <p:cNvPr id="12" name="Text 8"/>
          <p:cNvSpPr/>
          <p:nvPr/>
        </p:nvSpPr>
        <p:spPr>
          <a:xfrm>
            <a:off x="7546896" y="6678811"/>
            <a:ext cx="4369594" cy="881539"/>
          </a:xfrm>
          <a:prstGeom prst="rect">
            <a:avLst/>
          </a:prstGeom>
          <a:noFill/>
          <a:ln/>
        </p:spPr>
        <p:txBody>
          <a:bodyPr wrap="square" rtlCol="0" anchor="t"/>
          <a:lstStyle/>
          <a:p>
            <a:pPr marL="0" indent="0">
              <a:lnSpc>
                <a:spcPts val="2315"/>
              </a:lnSpc>
              <a:buNone/>
            </a:pPr>
            <a:r>
              <a:rPr lang="en-US" sz="1447" dirty="0">
                <a:solidFill>
                  <a:srgbClr val="272525"/>
                </a:solidFill>
                <a:latin typeface="Montserrat" pitchFamily="34" charset="0"/>
                <a:ea typeface="Montserrat" pitchFamily="34" charset="-122"/>
                <a:cs typeface="Montserrat" pitchFamily="34" charset="-120"/>
              </a:rPr>
              <a:t>Lack of significant correlation between precipitation and wind speed, suggesting independent nature of these variables.</a:t>
            </a:r>
            <a:endParaRPr lang="en-US" sz="1447" dirty="0"/>
          </a:p>
        </p:txBody>
      </p:sp>
      <p:pic>
        <p:nvPicPr>
          <p:cNvPr id="1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1760220" y="1245275"/>
            <a:ext cx="8945880" cy="694373"/>
          </a:xfrm>
          <a:prstGeom prst="rect">
            <a:avLst/>
          </a:prstGeom>
          <a:noFill/>
          <a:ln/>
        </p:spPr>
        <p:txBody>
          <a:bodyPr wrap="none" rtlCol="0" anchor="t"/>
          <a:lstStyle/>
          <a:p>
            <a:pPr marL="0" indent="0">
              <a:lnSpc>
                <a:spcPts val="5468"/>
              </a:lnSpc>
              <a:buNone/>
            </a:pPr>
            <a:r>
              <a:rPr lang="en-US" sz="4374" b="1" dirty="0" smtClean="0">
                <a:solidFill>
                  <a:srgbClr val="396AF1"/>
                </a:solidFill>
                <a:latin typeface="Barlow" pitchFamily="34" charset="0"/>
                <a:ea typeface="Barlow" pitchFamily="34" charset="-122"/>
                <a:cs typeface="Barlow" pitchFamily="34" charset="-120"/>
              </a:rPr>
              <a:t>Analysis </a:t>
            </a:r>
            <a:r>
              <a:rPr lang="en-US" sz="4374" b="1" dirty="0">
                <a:solidFill>
                  <a:srgbClr val="396AF1"/>
                </a:solidFill>
                <a:latin typeface="Barlow" pitchFamily="34" charset="0"/>
                <a:ea typeface="Barlow" pitchFamily="34" charset="-122"/>
                <a:cs typeface="Barlow" pitchFamily="34" charset="-120"/>
              </a:rPr>
              <a:t>of Extreme Weather Events</a:t>
            </a:r>
            <a:endParaRPr lang="en-US" sz="4374" dirty="0"/>
          </a:p>
        </p:txBody>
      </p:sp>
      <p:sp>
        <p:nvSpPr>
          <p:cNvPr id="7" name="Shape 3"/>
          <p:cNvSpPr/>
          <p:nvPr/>
        </p:nvSpPr>
        <p:spPr>
          <a:xfrm>
            <a:off x="1760220" y="2446496"/>
            <a:ext cx="499943" cy="499943"/>
          </a:xfrm>
          <a:prstGeom prst="roundRect">
            <a:avLst>
              <a:gd name="adj" fmla="val 26667"/>
            </a:avLst>
          </a:prstGeom>
          <a:solidFill>
            <a:srgbClr val="EEEFF5"/>
          </a:solidFill>
          <a:ln/>
        </p:spPr>
      </p:sp>
      <p:sp>
        <p:nvSpPr>
          <p:cNvPr id="9" name="Text 5"/>
          <p:cNvSpPr/>
          <p:nvPr/>
        </p:nvSpPr>
        <p:spPr>
          <a:xfrm>
            <a:off x="2482334" y="2522815"/>
            <a:ext cx="4884420" cy="347186"/>
          </a:xfrm>
          <a:prstGeom prst="rect">
            <a:avLst/>
          </a:prstGeom>
          <a:noFill/>
          <a:ln/>
        </p:spPr>
        <p:txBody>
          <a:bodyPr wrap="none" rtlCol="0" anchor="t"/>
          <a:lstStyle/>
          <a:p>
            <a:pPr marL="0" indent="0">
              <a:lnSpc>
                <a:spcPts val="2734"/>
              </a:lnSpc>
              <a:buNone/>
            </a:pPr>
            <a:r>
              <a:rPr lang="en-US" sz="2187" b="1" dirty="0">
                <a:solidFill>
                  <a:srgbClr val="396AF1"/>
                </a:solidFill>
                <a:latin typeface="Barlow" pitchFamily="34" charset="0"/>
                <a:ea typeface="Barlow" pitchFamily="34" charset="-122"/>
                <a:cs typeface="Barlow" pitchFamily="34" charset="-120"/>
              </a:rPr>
              <a:t>Extreme Temperature and Precipitation</a:t>
            </a:r>
            <a:endParaRPr lang="en-US" sz="2187" dirty="0"/>
          </a:p>
        </p:txBody>
      </p:sp>
      <p:sp>
        <p:nvSpPr>
          <p:cNvPr id="10" name="Text 6"/>
          <p:cNvSpPr/>
          <p:nvPr/>
        </p:nvSpPr>
        <p:spPr>
          <a:xfrm>
            <a:off x="2482334" y="3003233"/>
            <a:ext cx="10387846" cy="710803"/>
          </a:xfrm>
          <a:prstGeom prst="rect">
            <a:avLst/>
          </a:prstGeom>
          <a:noFill/>
          <a:ln/>
        </p:spPr>
        <p:txBody>
          <a:bodyPr wrap="squar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Identification of extreme temperature and precipitation events, with emphasis on states such as Texas, Arizona, Puerto Rico, Alaska, and Louisiana.</a:t>
            </a:r>
            <a:endParaRPr lang="en-US" sz="1750" dirty="0"/>
          </a:p>
        </p:txBody>
      </p:sp>
      <p:pic>
        <p:nvPicPr>
          <p:cNvPr id="11" name="Image 2" descr="preencoded.png"/>
          <p:cNvPicPr>
            <a:picLocks noChangeAspect="1"/>
          </p:cNvPicPr>
          <p:nvPr/>
        </p:nvPicPr>
        <p:blipFill>
          <a:blip r:embed="rId5"/>
          <a:stretch>
            <a:fillRect/>
          </a:stretch>
        </p:blipFill>
        <p:spPr>
          <a:xfrm>
            <a:off x="3396615" y="4107061"/>
            <a:ext cx="3728323" cy="2666286"/>
          </a:xfrm>
          <a:prstGeom prst="rect">
            <a:avLst/>
          </a:prstGeom>
        </p:spPr>
      </p:pic>
      <p:pic>
        <p:nvPicPr>
          <p:cNvPr id="12" name="Image 3" descr="preencoded.png"/>
          <p:cNvPicPr>
            <a:picLocks noChangeAspect="1"/>
          </p:cNvPicPr>
          <p:nvPr/>
        </p:nvPicPr>
        <p:blipFill>
          <a:blip r:embed="rId6"/>
          <a:stretch>
            <a:fillRect/>
          </a:stretch>
        </p:blipFill>
        <p:spPr>
          <a:xfrm>
            <a:off x="7302579" y="4107061"/>
            <a:ext cx="3745944" cy="2666286"/>
          </a:xfrm>
          <a:prstGeom prst="rect">
            <a:avLst/>
          </a:prstGeom>
        </p:spPr>
      </p:pic>
      <p:pic>
        <p:nvPicPr>
          <p:cNvPr id="13"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957"/>
          </a:xfrm>
          <a:prstGeom prst="rect">
            <a:avLst/>
          </a:prstGeom>
          <a:solidFill>
            <a:srgbClr val="EEEFF5"/>
          </a:solidFill>
          <a:ln/>
        </p:spPr>
      </p:sp>
      <p:sp>
        <p:nvSpPr>
          <p:cNvPr id="4" name="Text 1"/>
          <p:cNvSpPr/>
          <p:nvPr/>
        </p:nvSpPr>
        <p:spPr>
          <a:xfrm>
            <a:off x="2397681" y="540901"/>
            <a:ext cx="7566660" cy="614601"/>
          </a:xfrm>
          <a:prstGeom prst="rect">
            <a:avLst/>
          </a:prstGeom>
          <a:noFill/>
          <a:ln/>
        </p:spPr>
        <p:txBody>
          <a:bodyPr wrap="none" rtlCol="0" anchor="t"/>
          <a:lstStyle/>
          <a:p>
            <a:pPr marL="0" indent="0">
              <a:lnSpc>
                <a:spcPts val="4840"/>
              </a:lnSpc>
              <a:buNone/>
            </a:pPr>
            <a:r>
              <a:rPr lang="en-US" sz="3872" b="1" dirty="0">
                <a:solidFill>
                  <a:srgbClr val="396AF1"/>
                </a:solidFill>
                <a:latin typeface="Barlow" pitchFamily="34" charset="0"/>
                <a:ea typeface="Barlow" pitchFamily="34" charset="-122"/>
                <a:cs typeface="Barlow" pitchFamily="34" charset="-120"/>
              </a:rPr>
              <a:t>Temperature Trends in Puerto Rico</a:t>
            </a:r>
            <a:endParaRPr lang="en-US" sz="3872" dirty="0"/>
          </a:p>
        </p:txBody>
      </p:sp>
      <p:sp>
        <p:nvSpPr>
          <p:cNvPr id="5" name="Shape 2"/>
          <p:cNvSpPr/>
          <p:nvPr/>
        </p:nvSpPr>
        <p:spPr>
          <a:xfrm>
            <a:off x="2397681" y="1450538"/>
            <a:ext cx="9835039" cy="1448038"/>
          </a:xfrm>
          <a:prstGeom prst="roundRect">
            <a:avLst>
              <a:gd name="adj" fmla="val 8150"/>
            </a:avLst>
          </a:prstGeom>
          <a:solidFill>
            <a:srgbClr val="EEEFF5"/>
          </a:solidFill>
          <a:ln/>
        </p:spPr>
      </p:sp>
      <p:sp>
        <p:nvSpPr>
          <p:cNvPr id="6" name="Text 3"/>
          <p:cNvSpPr/>
          <p:nvPr/>
        </p:nvSpPr>
        <p:spPr>
          <a:xfrm>
            <a:off x="2594372" y="1647230"/>
            <a:ext cx="1996440" cy="307300"/>
          </a:xfrm>
          <a:prstGeom prst="rect">
            <a:avLst/>
          </a:prstGeom>
          <a:noFill/>
          <a:ln/>
        </p:spPr>
        <p:txBody>
          <a:bodyPr wrap="none" rtlCol="0" anchor="t"/>
          <a:lstStyle/>
          <a:p>
            <a:pPr marL="0" indent="0">
              <a:lnSpc>
                <a:spcPts val="2420"/>
              </a:lnSpc>
              <a:buNone/>
            </a:pPr>
            <a:r>
              <a:rPr lang="en-US" sz="1936" b="1" dirty="0">
                <a:solidFill>
                  <a:srgbClr val="396AF1"/>
                </a:solidFill>
                <a:latin typeface="Barlow" pitchFamily="34" charset="0"/>
                <a:ea typeface="Barlow" pitchFamily="34" charset="-122"/>
                <a:cs typeface="Barlow" pitchFamily="34" charset="-120"/>
              </a:rPr>
              <a:t>Insightful Analysis</a:t>
            </a:r>
            <a:endParaRPr lang="en-US" sz="1936" dirty="0"/>
          </a:p>
        </p:txBody>
      </p:sp>
      <p:sp>
        <p:nvSpPr>
          <p:cNvPr id="7" name="Text 4"/>
          <p:cNvSpPr/>
          <p:nvPr/>
        </p:nvSpPr>
        <p:spPr>
          <a:xfrm>
            <a:off x="2594372" y="2072521"/>
            <a:ext cx="9441656" cy="629364"/>
          </a:xfrm>
          <a:prstGeom prst="rect">
            <a:avLst/>
          </a:prstGeom>
          <a:noFill/>
          <a:ln/>
        </p:spPr>
        <p:txBody>
          <a:bodyPr wrap="square" rtlCol="0" anchor="t"/>
          <a:lstStyle/>
          <a:p>
            <a:pPr marL="0" indent="0">
              <a:lnSpc>
                <a:spcPts val="2478"/>
              </a:lnSpc>
              <a:buNone/>
            </a:pPr>
            <a:r>
              <a:rPr lang="en-US" sz="1549" dirty="0">
                <a:solidFill>
                  <a:srgbClr val="272525"/>
                </a:solidFill>
                <a:latin typeface="Montserrat" pitchFamily="34" charset="0"/>
                <a:ea typeface="Montserrat" pitchFamily="34" charset="-122"/>
                <a:cs typeface="Montserrat" pitchFamily="34" charset="-120"/>
              </a:rPr>
              <a:t>Detailed analytical review of temperature trends in Puerto Rico, depicting fluctuations and patterns over time.</a:t>
            </a:r>
            <a:endParaRPr lang="en-US" sz="1549" dirty="0"/>
          </a:p>
        </p:txBody>
      </p:sp>
      <p:pic>
        <p:nvPicPr>
          <p:cNvPr id="8" name="Image 1" descr="preencoded.png"/>
          <p:cNvPicPr>
            <a:picLocks noChangeAspect="1"/>
          </p:cNvPicPr>
          <p:nvPr/>
        </p:nvPicPr>
        <p:blipFill>
          <a:blip r:embed="rId4"/>
          <a:stretch>
            <a:fillRect/>
          </a:stretch>
        </p:blipFill>
        <p:spPr>
          <a:xfrm>
            <a:off x="2397681" y="3119795"/>
            <a:ext cx="9835039" cy="4569262"/>
          </a:xfrm>
          <a:prstGeom prst="rect">
            <a:avLst/>
          </a:prstGeom>
        </p:spPr>
      </p:pic>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414343"/>
            <a:ext cx="7330440"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State Visit Recommendations</a:t>
            </a:r>
            <a:endParaRPr lang="en-US" sz="4374" dirty="0"/>
          </a:p>
        </p:txBody>
      </p:sp>
      <p:pic>
        <p:nvPicPr>
          <p:cNvPr id="6" name="Image 2" descr="preencoded.png"/>
          <p:cNvPicPr>
            <a:picLocks noChangeAspect="1"/>
          </p:cNvPicPr>
          <p:nvPr/>
        </p:nvPicPr>
        <p:blipFill>
          <a:blip r:embed="rId5"/>
          <a:stretch>
            <a:fillRect/>
          </a:stretch>
        </p:blipFill>
        <p:spPr>
          <a:xfrm>
            <a:off x="833199" y="2441972"/>
            <a:ext cx="1110972" cy="1990963"/>
          </a:xfrm>
          <a:prstGeom prst="rect">
            <a:avLst/>
          </a:prstGeom>
        </p:spPr>
      </p:pic>
      <p:sp>
        <p:nvSpPr>
          <p:cNvPr id="7" name="Text 2"/>
          <p:cNvSpPr/>
          <p:nvPr/>
        </p:nvSpPr>
        <p:spPr>
          <a:xfrm>
            <a:off x="2277428" y="2664143"/>
            <a:ext cx="332994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Barlow" pitchFamily="34" charset="0"/>
                <a:ea typeface="Barlow" pitchFamily="34" charset="-122"/>
                <a:cs typeface="Barlow" pitchFamily="34" charset="-120"/>
              </a:rPr>
              <a:t>Monthly Recommendations</a:t>
            </a:r>
            <a:endParaRPr lang="en-US" sz="2187" dirty="0"/>
          </a:p>
        </p:txBody>
      </p:sp>
      <p:sp>
        <p:nvSpPr>
          <p:cNvPr id="8" name="Text 3"/>
          <p:cNvSpPr/>
          <p:nvPr/>
        </p:nvSpPr>
        <p:spPr>
          <a:xfrm>
            <a:off x="2277428" y="3144560"/>
            <a:ext cx="7862173" cy="1066205"/>
          </a:xfrm>
          <a:prstGeom prst="rect">
            <a:avLst/>
          </a:prstGeom>
          <a:noFill/>
          <a:ln/>
        </p:spPr>
        <p:txBody>
          <a:bodyPr wrap="square" rtlCol="0" anchor="t"/>
          <a:lstStyle/>
          <a:p>
            <a:pPr marL="0" indent="0" algn="l">
              <a:lnSpc>
                <a:spcPts val="2799"/>
              </a:lnSpc>
              <a:buNone/>
            </a:pPr>
            <a:r>
              <a:rPr lang="en-US" sz="1750" dirty="0">
                <a:solidFill>
                  <a:srgbClr val="272525"/>
                </a:solidFill>
                <a:latin typeface="Montserrat" pitchFamily="34" charset="0"/>
                <a:ea typeface="Montserrat" pitchFamily="34" charset="-122"/>
                <a:cs typeface="Montserrat" pitchFamily="34" charset="-120"/>
              </a:rPr>
              <a:t>Guiding suggestions for states to visit based on comfortable temperatures (60°F to 80°F), providing a guide for potential travel planning.</a:t>
            </a:r>
            <a:endParaRPr lang="en-US" sz="1750" dirty="0"/>
          </a:p>
        </p:txBody>
      </p:sp>
      <p:sp>
        <p:nvSpPr>
          <p:cNvPr id="9" name="Text 4"/>
          <p:cNvSpPr/>
          <p:nvPr/>
        </p:nvSpPr>
        <p:spPr>
          <a:xfrm>
            <a:off x="833199" y="4682847"/>
            <a:ext cx="9306401" cy="2132409"/>
          </a:xfrm>
          <a:prstGeom prst="rect">
            <a:avLst/>
          </a:prstGeom>
          <a:noFill/>
          <a:ln/>
        </p:spPr>
        <p:txBody>
          <a:bodyPr wrap="square" rtlCol="0" anchor="t"/>
          <a:lstStyle/>
          <a:p>
            <a:pPr marL="0" indent="0">
              <a:lnSpc>
                <a:spcPts val="2799"/>
              </a:lnSpc>
              <a:buNone/>
            </a:pPr>
            <a:r>
              <a:rPr lang="en-US" sz="1750" b="1" dirty="0">
                <a:solidFill>
                  <a:srgbClr val="272525"/>
                </a:solidFill>
                <a:latin typeface="Montserrat" pitchFamily="34" charset="0"/>
                <a:ea typeface="Montserrat" pitchFamily="34" charset="-122"/>
                <a:cs typeface="Montserrat" pitchFamily="34" charset="-120"/>
              </a:rPr>
              <a:t>January</a:t>
            </a:r>
            <a:r>
              <a:rPr lang="en-US" sz="1750" dirty="0">
                <a:solidFill>
                  <a:srgbClr val="272525"/>
                </a:solidFill>
                <a:latin typeface="Montserrat" pitchFamily="34" charset="0"/>
                <a:ea typeface="Montserrat" pitchFamily="34" charset="-122"/>
                <a:cs typeface="Montserrat" pitchFamily="34" charset="-120"/>
              </a:rPr>
              <a:t>: Hawaii, Puerto Rico, Florida </a:t>
            </a:r>
            <a:r>
              <a:rPr lang="en-US" sz="1750" b="1" dirty="0">
                <a:solidFill>
                  <a:srgbClr val="272525"/>
                </a:solidFill>
                <a:latin typeface="Montserrat" pitchFamily="34" charset="0"/>
                <a:ea typeface="Montserrat" pitchFamily="34" charset="-122"/>
                <a:cs typeface="Montserrat" pitchFamily="34" charset="-120"/>
              </a:rPr>
              <a:t>February</a:t>
            </a:r>
            <a:r>
              <a:rPr lang="en-US" sz="1750" dirty="0">
                <a:solidFill>
                  <a:srgbClr val="272525"/>
                </a:solidFill>
                <a:latin typeface="Montserrat" pitchFamily="34" charset="0"/>
                <a:ea typeface="Montserrat" pitchFamily="34" charset="-122"/>
                <a:cs typeface="Montserrat" pitchFamily="34" charset="-120"/>
              </a:rPr>
              <a:t>: Hawaii, Florida, Puerto Rico </a:t>
            </a:r>
            <a:r>
              <a:rPr lang="en-US" sz="1750" b="1" dirty="0">
                <a:solidFill>
                  <a:srgbClr val="272525"/>
                </a:solidFill>
                <a:latin typeface="Montserrat" pitchFamily="34" charset="0"/>
                <a:ea typeface="Montserrat" pitchFamily="34" charset="-122"/>
                <a:cs typeface="Montserrat" pitchFamily="34" charset="-120"/>
              </a:rPr>
              <a:t>March</a:t>
            </a:r>
            <a:r>
              <a:rPr lang="en-US" sz="1750" dirty="0">
                <a:solidFill>
                  <a:srgbClr val="272525"/>
                </a:solidFill>
                <a:latin typeface="Montserrat" pitchFamily="34" charset="0"/>
                <a:ea typeface="Montserrat" pitchFamily="34" charset="-122"/>
                <a:cs typeface="Montserrat" pitchFamily="34" charset="-120"/>
              </a:rPr>
              <a:t>: Florida, Hawaii, Louisiana </a:t>
            </a:r>
            <a:r>
              <a:rPr lang="en-US" sz="1750" b="1" dirty="0">
                <a:solidFill>
                  <a:srgbClr val="272525"/>
                </a:solidFill>
                <a:latin typeface="Montserrat" pitchFamily="34" charset="0"/>
                <a:ea typeface="Montserrat" pitchFamily="34" charset="-122"/>
                <a:cs typeface="Montserrat" pitchFamily="34" charset="-120"/>
              </a:rPr>
              <a:t>April</a:t>
            </a:r>
            <a:r>
              <a:rPr lang="en-US" sz="1750" dirty="0">
                <a:solidFill>
                  <a:srgbClr val="272525"/>
                </a:solidFill>
                <a:latin typeface="Montserrat" pitchFamily="34" charset="0"/>
                <a:ea typeface="Montserrat" pitchFamily="34" charset="-122"/>
                <a:cs typeface="Montserrat" pitchFamily="34" charset="-120"/>
              </a:rPr>
              <a:t>: Florida, Louisiana, Texas </a:t>
            </a:r>
            <a:r>
              <a:rPr lang="en-US" sz="1750" b="1" dirty="0">
                <a:solidFill>
                  <a:srgbClr val="272525"/>
                </a:solidFill>
                <a:latin typeface="Montserrat" pitchFamily="34" charset="0"/>
                <a:ea typeface="Montserrat" pitchFamily="34" charset="-122"/>
                <a:cs typeface="Montserrat" pitchFamily="34" charset="-120"/>
              </a:rPr>
              <a:t>May</a:t>
            </a:r>
            <a:r>
              <a:rPr lang="en-US" sz="1750" dirty="0">
                <a:solidFill>
                  <a:srgbClr val="272525"/>
                </a:solidFill>
                <a:latin typeface="Montserrat" pitchFamily="34" charset="0"/>
                <a:ea typeface="Montserrat" pitchFamily="34" charset="-122"/>
                <a:cs typeface="Montserrat" pitchFamily="34" charset="-120"/>
              </a:rPr>
              <a:t>: Mississippi, South Carolina, Texas </a:t>
            </a:r>
            <a:r>
              <a:rPr lang="en-US" sz="1750" b="1" dirty="0">
                <a:solidFill>
                  <a:srgbClr val="272525"/>
                </a:solidFill>
                <a:latin typeface="Montserrat" pitchFamily="34" charset="0"/>
                <a:ea typeface="Montserrat" pitchFamily="34" charset="-122"/>
                <a:cs typeface="Montserrat" pitchFamily="34" charset="-120"/>
              </a:rPr>
              <a:t>June</a:t>
            </a:r>
            <a:r>
              <a:rPr lang="en-US" sz="1750" dirty="0">
                <a:solidFill>
                  <a:srgbClr val="272525"/>
                </a:solidFill>
                <a:latin typeface="Montserrat" pitchFamily="34" charset="0"/>
                <a:ea typeface="Montserrat" pitchFamily="34" charset="-122"/>
                <a:cs typeface="Montserrat" pitchFamily="34" charset="-120"/>
              </a:rPr>
              <a:t>: Colorado, Pennsylvania, Wisconsin </a:t>
            </a:r>
            <a:r>
              <a:rPr lang="en-US" sz="1750" b="1" dirty="0">
                <a:solidFill>
                  <a:srgbClr val="272525"/>
                </a:solidFill>
                <a:latin typeface="Montserrat" pitchFamily="34" charset="0"/>
                <a:ea typeface="Montserrat" pitchFamily="34" charset="-122"/>
                <a:cs typeface="Montserrat" pitchFamily="34" charset="-120"/>
              </a:rPr>
              <a:t>July</a:t>
            </a:r>
            <a:r>
              <a:rPr lang="en-US" sz="1750" dirty="0">
                <a:solidFill>
                  <a:srgbClr val="272525"/>
                </a:solidFill>
                <a:latin typeface="Montserrat" pitchFamily="34" charset="0"/>
                <a:ea typeface="Montserrat" pitchFamily="34" charset="-122"/>
                <a:cs typeface="Montserrat" pitchFamily="34" charset="-120"/>
              </a:rPr>
              <a:t>: Maine, North Dakota, Wyoming </a:t>
            </a:r>
            <a:r>
              <a:rPr lang="en-US" sz="1750" b="1" dirty="0">
                <a:solidFill>
                  <a:srgbClr val="272525"/>
                </a:solidFill>
                <a:latin typeface="Montserrat" pitchFamily="34" charset="0"/>
                <a:ea typeface="Montserrat" pitchFamily="34" charset="-122"/>
                <a:cs typeface="Montserrat" pitchFamily="34" charset="-120"/>
              </a:rPr>
              <a:t>August</a:t>
            </a:r>
            <a:r>
              <a:rPr lang="en-US" sz="1750" dirty="0">
                <a:solidFill>
                  <a:srgbClr val="272525"/>
                </a:solidFill>
                <a:latin typeface="Montserrat" pitchFamily="34" charset="0"/>
                <a:ea typeface="Montserrat" pitchFamily="34" charset="-122"/>
                <a:cs typeface="Montserrat" pitchFamily="34" charset="-120"/>
              </a:rPr>
              <a:t>: Oregon, Maine, Colorado </a:t>
            </a:r>
            <a:r>
              <a:rPr lang="en-US" sz="1750" b="1" dirty="0">
                <a:solidFill>
                  <a:srgbClr val="272525"/>
                </a:solidFill>
                <a:latin typeface="Montserrat" pitchFamily="34" charset="0"/>
                <a:ea typeface="Montserrat" pitchFamily="34" charset="-122"/>
                <a:cs typeface="Montserrat" pitchFamily="34" charset="-120"/>
              </a:rPr>
              <a:t>September</a:t>
            </a:r>
            <a:r>
              <a:rPr lang="en-US" sz="1750" dirty="0">
                <a:solidFill>
                  <a:srgbClr val="272525"/>
                </a:solidFill>
                <a:latin typeface="Montserrat" pitchFamily="34" charset="0"/>
                <a:ea typeface="Montserrat" pitchFamily="34" charset="-122"/>
                <a:cs typeface="Montserrat" pitchFamily="34" charset="-120"/>
              </a:rPr>
              <a:t>: Ohio, Rhode Island, Connecticut </a:t>
            </a:r>
            <a:r>
              <a:rPr lang="en-US" sz="1750" b="1" dirty="0">
                <a:solidFill>
                  <a:srgbClr val="272525"/>
                </a:solidFill>
                <a:latin typeface="Montserrat" pitchFamily="34" charset="0"/>
                <a:ea typeface="Montserrat" pitchFamily="34" charset="-122"/>
                <a:cs typeface="Montserrat" pitchFamily="34" charset="-120"/>
              </a:rPr>
              <a:t>October</a:t>
            </a:r>
            <a:r>
              <a:rPr lang="en-US" sz="1750" dirty="0">
                <a:solidFill>
                  <a:srgbClr val="272525"/>
                </a:solidFill>
                <a:latin typeface="Montserrat" pitchFamily="34" charset="0"/>
                <a:ea typeface="Montserrat" pitchFamily="34" charset="-122"/>
                <a:cs typeface="Montserrat" pitchFamily="34" charset="-120"/>
              </a:rPr>
              <a:t>: Mississippi, Alabama, Georgia </a:t>
            </a:r>
            <a:r>
              <a:rPr lang="en-US" sz="1750" b="1" dirty="0">
                <a:solidFill>
                  <a:srgbClr val="272525"/>
                </a:solidFill>
                <a:latin typeface="Montserrat" pitchFamily="34" charset="0"/>
                <a:ea typeface="Montserrat" pitchFamily="34" charset="-122"/>
                <a:cs typeface="Montserrat" pitchFamily="34" charset="-120"/>
              </a:rPr>
              <a:t>November</a:t>
            </a:r>
            <a:r>
              <a:rPr lang="en-US" sz="1750" dirty="0">
                <a:solidFill>
                  <a:srgbClr val="272525"/>
                </a:solidFill>
                <a:latin typeface="Montserrat" pitchFamily="34" charset="0"/>
                <a:ea typeface="Montserrat" pitchFamily="34" charset="-122"/>
                <a:cs typeface="Montserrat" pitchFamily="34" charset="-120"/>
              </a:rPr>
              <a:t>: Florida, Louisiana, Texas </a:t>
            </a:r>
            <a:r>
              <a:rPr lang="en-US" sz="1750" b="1" dirty="0">
                <a:solidFill>
                  <a:srgbClr val="272525"/>
                </a:solidFill>
                <a:latin typeface="Montserrat" pitchFamily="34" charset="0"/>
                <a:ea typeface="Montserrat" pitchFamily="34" charset="-122"/>
                <a:cs typeface="Montserrat" pitchFamily="34" charset="-120"/>
              </a:rPr>
              <a:t>December</a:t>
            </a:r>
            <a:r>
              <a:rPr lang="en-US" sz="1750" dirty="0">
                <a:solidFill>
                  <a:srgbClr val="272525"/>
                </a:solidFill>
                <a:latin typeface="Montserrat" pitchFamily="34" charset="0"/>
                <a:ea typeface="Montserrat" pitchFamily="34" charset="-122"/>
                <a:cs typeface="Montserrat" pitchFamily="34" charset="-120"/>
              </a:rPr>
              <a:t>: Florida, Hawaii</a:t>
            </a:r>
            <a:endParaRPr lang="en-US" sz="1750" dirty="0"/>
          </a:p>
        </p:txBody>
      </p:sp>
      <p:pic>
        <p:nvPicPr>
          <p:cNvPr id="10"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748</Words>
  <Application>Microsoft Office PowerPoint</Application>
  <PresentationFormat>Custom</PresentationFormat>
  <Paragraphs>81</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Arial Rounded MT Bold</vt:lpstr>
      <vt:lpstr>Barlow</vt:lpstr>
      <vt:lpstr>Calibri</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Benjamin Odame</cp:lastModifiedBy>
  <cp:revision>4</cp:revision>
  <dcterms:created xsi:type="dcterms:W3CDTF">2024-01-12T17:52:45Z</dcterms:created>
  <dcterms:modified xsi:type="dcterms:W3CDTF">2024-01-12T18:05:06Z</dcterms:modified>
</cp:coreProperties>
</file>